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
  </p:notesMasterIdLst>
  <p:sldIdLst>
    <p:sldId id="256"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7407" autoAdjust="0"/>
  </p:normalViewPr>
  <p:slideViewPr>
    <p:cSldViewPr snapToGrid="0">
      <p:cViewPr varScale="1">
        <p:scale>
          <a:sx n="95" d="100"/>
          <a:sy n="95" d="100"/>
        </p:scale>
        <p:origin x="11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jpeg>
</file>

<file path=ppt/media/image2.png>
</file>

<file path=ppt/media/image3.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75F6A3-3B50-441D-90E6-D20E1A9D91FD}" type="datetimeFigureOut">
              <a:rPr lang="en-US" smtClean="0"/>
              <a:t>11/16/2019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8281ED-47D8-4640-93D2-0A1216D2044C}" type="slidenum">
              <a:rPr lang="en-US" smtClean="0"/>
              <a:t>‹#›</a:t>
            </a:fld>
            <a:endParaRPr lang="en-US"/>
          </a:p>
        </p:txBody>
      </p:sp>
    </p:spTree>
    <p:extLst>
      <p:ext uri="{BB962C8B-B14F-4D97-AF65-F5344CB8AC3E}">
        <p14:creationId xmlns:p14="http://schemas.microsoft.com/office/powerpoint/2010/main" val="788312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I’m Steven Miller and today I want to talk to you about airline safety. Now, in all fairness, if I had no previous knowledge of the concept of airplanes and someone told me they had a plan to send a metal tube full of humans through the air at hundreds of miles per hour, I would think there’s no way that could be safe. The reality could not be further from the truth. Airline travel is one of the safest forms of transportation. Commercial airline incidents are so rare these days that any incident is almost guaranteed to become a national headline, if not a global one. While it is a newsworthy event, and I’m not at all blaming the media for covering it as such, this can give potential flyers the idea that airline travel isn’t safe.</a:t>
            </a:r>
          </a:p>
        </p:txBody>
      </p:sp>
      <p:sp>
        <p:nvSpPr>
          <p:cNvPr id="4" name="Slide Number Placeholder 3"/>
          <p:cNvSpPr>
            <a:spLocks noGrp="1"/>
          </p:cNvSpPr>
          <p:nvPr>
            <p:ph type="sldNum" sz="quarter" idx="5"/>
          </p:nvPr>
        </p:nvSpPr>
        <p:spPr/>
        <p:txBody>
          <a:bodyPr/>
          <a:lstStyle/>
          <a:p>
            <a:fld id="{848281ED-47D8-4640-93D2-0A1216D2044C}" type="slidenum">
              <a:rPr lang="en-US" smtClean="0"/>
              <a:t>1</a:t>
            </a:fld>
            <a:endParaRPr lang="en-US"/>
          </a:p>
        </p:txBody>
      </p:sp>
    </p:spTree>
    <p:extLst>
      <p:ext uri="{BB962C8B-B14F-4D97-AF65-F5344CB8AC3E}">
        <p14:creationId xmlns:p14="http://schemas.microsoft.com/office/powerpoint/2010/main" val="2200358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reality, there were only 22 commercial plane crashes globally in 2008. This resulted in 583 fatalities. That’s down 76% from the 2,406 fatalities in 1985. By comparison in 2008, 41,259 people died in automobile crashes in the United States alone. Despite numerous advances in automobile safety in those 23 years, that number is actually higher than the 40,716 fatalities in1985. In fact, in 2008, there were 4,144 pedestrians killed by automobiles. That means nearly eight times as many people died getting hit by a car while walking down the street than died in plane crashes. </a:t>
            </a:r>
          </a:p>
          <a:p>
            <a:endParaRPr lang="en-US" dirty="0"/>
          </a:p>
          <a:p>
            <a:r>
              <a:rPr lang="en-US" dirty="0"/>
              <a:t>Ultimately, because plane crashes are so much less common than automobile crashes, they become big news when they happen. This can lead to a perception that air travel isn’t as safe as it really is. When you take the 583 fatalities in 2008 and compare it to the 2.208 billion airline passengers in 2008, the probability that any given passenger would die in a crash is 1 in 3.8 million. As you can see on the table on the left, the odds of dying at all in a given year are about 1 in 113, the odds of dying due to a gunshot wound, 1 in 25,000 and the odds of being struck by lightning are about 1 in 5.5 million. To put the number 3.8 million in perspective, if you took a coin and flipped it 22 times in a row, the odds of it coming up heads every single time is about 1 in 4 million. That’s approximately how likely you are to die in a plane crash. Airline safety is the best that it’s ever been and it only continues to improve.</a:t>
            </a:r>
          </a:p>
        </p:txBody>
      </p:sp>
      <p:sp>
        <p:nvSpPr>
          <p:cNvPr id="4" name="Slide Number Placeholder 3"/>
          <p:cNvSpPr>
            <a:spLocks noGrp="1"/>
          </p:cNvSpPr>
          <p:nvPr>
            <p:ph type="sldNum" sz="quarter" idx="5"/>
          </p:nvPr>
        </p:nvSpPr>
        <p:spPr/>
        <p:txBody>
          <a:bodyPr/>
          <a:lstStyle/>
          <a:p>
            <a:fld id="{848281ED-47D8-4640-93D2-0A1216D2044C}" type="slidenum">
              <a:rPr lang="en-US" smtClean="0"/>
              <a:t>2</a:t>
            </a:fld>
            <a:endParaRPr lang="en-US"/>
          </a:p>
        </p:txBody>
      </p:sp>
    </p:spTree>
    <p:extLst>
      <p:ext uri="{BB962C8B-B14F-4D97-AF65-F5344CB8AC3E}">
        <p14:creationId xmlns:p14="http://schemas.microsoft.com/office/powerpoint/2010/main" val="1536938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11/16/2019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695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11/16/2019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586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11/16/2019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07167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11/16/2019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627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11/16/2019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11415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11/16/2019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00188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11/16/2019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81523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11/16/2019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385317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11/16/2019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518991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11/16/2019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99216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11/16/2019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312021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11/16/2019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18630937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457200" rtl="0" eaLnBrk="1" latinLnBrk="0" hangingPunct="1">
        <a:lnSpc>
          <a:spcPct val="100000"/>
        </a:lnSpc>
        <a:spcBef>
          <a:spcPct val="0"/>
        </a:spcBef>
        <a:buNone/>
        <a:defRPr sz="2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11" name="Rectangle 10">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45D268F-5193-4190-80C7-3A179C77116E}"/>
              </a:ext>
            </a:extLst>
          </p:cNvPr>
          <p:cNvSpPr>
            <a:spLocks noGrp="1"/>
          </p:cNvSpPr>
          <p:nvPr>
            <p:ph type="ctrTitle"/>
          </p:nvPr>
        </p:nvSpPr>
        <p:spPr>
          <a:xfrm>
            <a:off x="638620" y="863695"/>
            <a:ext cx="3511233" cy="3779995"/>
          </a:xfrm>
        </p:spPr>
        <p:txBody>
          <a:bodyPr anchor="ctr">
            <a:normAutofit/>
          </a:bodyPr>
          <a:lstStyle/>
          <a:p>
            <a:r>
              <a:rPr lang="en-US">
                <a:solidFill>
                  <a:schemeClr val="tx1"/>
                </a:solidFill>
              </a:rPr>
              <a:t>Airline Safety</a:t>
            </a:r>
          </a:p>
        </p:txBody>
      </p:sp>
      <p:sp>
        <p:nvSpPr>
          <p:cNvPr id="3" name="Subtitle 2">
            <a:extLst>
              <a:ext uri="{FF2B5EF4-FFF2-40B4-BE49-F238E27FC236}">
                <a16:creationId xmlns:a16="http://schemas.microsoft.com/office/drawing/2014/main" id="{C4E5F0BB-C086-475F-9D80-05ACDB80079A}"/>
              </a:ext>
            </a:extLst>
          </p:cNvPr>
          <p:cNvSpPr>
            <a:spLocks noGrp="1"/>
          </p:cNvSpPr>
          <p:nvPr>
            <p:ph type="subTitle" idx="1"/>
          </p:nvPr>
        </p:nvSpPr>
        <p:spPr>
          <a:xfrm>
            <a:off x="638621" y="4739780"/>
            <a:ext cx="3511233" cy="1147054"/>
          </a:xfrm>
        </p:spPr>
        <p:txBody>
          <a:bodyPr anchor="t">
            <a:normAutofit/>
          </a:bodyPr>
          <a:lstStyle/>
          <a:p>
            <a:r>
              <a:rPr lang="en-US" sz="2200" dirty="0"/>
              <a:t>Steven Miller</a:t>
            </a:r>
          </a:p>
        </p:txBody>
      </p:sp>
      <p:sp>
        <p:nvSpPr>
          <p:cNvPr id="19" name="Rectangle 12">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DCAC4CC9-5E04-475F-B436-E6CC0661D53A}"/>
              </a:ext>
            </a:extLst>
          </p:cNvPr>
          <p:cNvPicPr>
            <a:picLocks noChangeAspect="1"/>
          </p:cNvPicPr>
          <p:nvPr/>
        </p:nvPicPr>
        <p:blipFill rotWithShape="1">
          <a:blip r:embed="rId5"/>
          <a:srcRect l="26033" r="600" b="-1"/>
          <a:stretch/>
        </p:blipFill>
        <p:spPr>
          <a:xfrm>
            <a:off x="4654295" y="10"/>
            <a:ext cx="7537705" cy="6857990"/>
          </a:xfrm>
          <a:prstGeom prst="rect">
            <a:avLst/>
          </a:prstGeom>
        </p:spPr>
      </p:pic>
      <p:pic>
        <p:nvPicPr>
          <p:cNvPr id="6" name="Audio 5">
            <a:hlinkClick r:id="" action="ppaction://media"/>
            <a:extLst>
              <a:ext uri="{FF2B5EF4-FFF2-40B4-BE49-F238E27FC236}">
                <a16:creationId xmlns:a16="http://schemas.microsoft.com/office/drawing/2014/main" id="{7475135C-10D4-4B2C-8B8C-1C8476C55A9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561400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45237"/>
    </mc:Choice>
    <mc:Fallback>
      <p:transition spd="slow" advTm="45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D9E2D5C-D20A-416F-ABCB-2E8E0D04A924}"/>
              </a:ext>
            </a:extLst>
          </p:cNvPr>
          <p:cNvSpPr>
            <a:spLocks noGrp="1"/>
          </p:cNvSpPr>
          <p:nvPr>
            <p:ph type="title"/>
          </p:nvPr>
        </p:nvSpPr>
        <p:spPr>
          <a:xfrm>
            <a:off x="601255" y="702155"/>
            <a:ext cx="3409783" cy="1300365"/>
          </a:xfrm>
        </p:spPr>
        <p:txBody>
          <a:bodyPr>
            <a:normAutofit/>
          </a:bodyPr>
          <a:lstStyle/>
          <a:p>
            <a:r>
              <a:rPr lang="en-US">
                <a:solidFill>
                  <a:srgbClr val="FFFFFF"/>
                </a:solidFill>
              </a:rPr>
              <a:t>Perception vs. reality</a:t>
            </a:r>
          </a:p>
        </p:txBody>
      </p:sp>
      <p:sp>
        <p:nvSpPr>
          <p:cNvPr id="3" name="Content Placeholder 2">
            <a:extLst>
              <a:ext uri="{FF2B5EF4-FFF2-40B4-BE49-F238E27FC236}">
                <a16:creationId xmlns:a16="http://schemas.microsoft.com/office/drawing/2014/main" id="{20E95E92-EF29-4497-BE7E-27DBF47918B8}"/>
              </a:ext>
            </a:extLst>
          </p:cNvPr>
          <p:cNvSpPr>
            <a:spLocks noGrp="1"/>
          </p:cNvSpPr>
          <p:nvPr>
            <p:ph idx="1"/>
          </p:nvPr>
        </p:nvSpPr>
        <p:spPr>
          <a:xfrm>
            <a:off x="601255" y="2177142"/>
            <a:ext cx="3409782" cy="1852247"/>
          </a:xfrm>
        </p:spPr>
        <p:txBody>
          <a:bodyPr>
            <a:normAutofit/>
          </a:bodyPr>
          <a:lstStyle/>
          <a:p>
            <a:r>
              <a:rPr lang="en-US" dirty="0">
                <a:solidFill>
                  <a:srgbClr val="FFFFFF"/>
                </a:solidFill>
              </a:rPr>
              <a:t>22 commercial plane</a:t>
            </a:r>
            <a:br>
              <a:rPr lang="en-US" dirty="0">
                <a:solidFill>
                  <a:srgbClr val="FFFFFF"/>
                </a:solidFill>
              </a:rPr>
            </a:br>
            <a:r>
              <a:rPr lang="en-US" dirty="0">
                <a:solidFill>
                  <a:srgbClr val="FFFFFF"/>
                </a:solidFill>
              </a:rPr>
              <a:t>crashes in 2008</a:t>
            </a:r>
          </a:p>
          <a:p>
            <a:pPr lvl="1"/>
            <a:r>
              <a:rPr lang="en-US" dirty="0">
                <a:solidFill>
                  <a:srgbClr val="FFFFFF"/>
                </a:solidFill>
              </a:rPr>
              <a:t>583 fatalities</a:t>
            </a:r>
          </a:p>
          <a:p>
            <a:pPr lvl="1"/>
            <a:r>
              <a:rPr lang="en-US" dirty="0">
                <a:solidFill>
                  <a:srgbClr val="FFFFFF"/>
                </a:solidFill>
              </a:rPr>
              <a:t>41,259 automobile fatalities</a:t>
            </a:r>
          </a:p>
          <a:p>
            <a:pPr lvl="1"/>
            <a:r>
              <a:rPr lang="en-US" dirty="0">
                <a:solidFill>
                  <a:srgbClr val="FFFFFF"/>
                </a:solidFill>
              </a:rPr>
              <a:t>4,144 pedestrian fatalities</a:t>
            </a:r>
          </a:p>
        </p:txBody>
      </p:sp>
      <p:pic>
        <p:nvPicPr>
          <p:cNvPr id="8" name="Picture 7" descr="A close up of text on a white background&#10;&#10;Description automatically generated">
            <a:extLst>
              <a:ext uri="{FF2B5EF4-FFF2-40B4-BE49-F238E27FC236}">
                <a16:creationId xmlns:a16="http://schemas.microsoft.com/office/drawing/2014/main" id="{879F49F7-952A-4530-8E69-6747CC71672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92231" y="1464776"/>
            <a:ext cx="6831503" cy="3911034"/>
          </a:xfrm>
          <a:prstGeom prst="rect">
            <a:avLst/>
          </a:prstGeom>
        </p:spPr>
      </p:pic>
      <p:graphicFrame>
        <p:nvGraphicFramePr>
          <p:cNvPr id="13" name="Table 14">
            <a:extLst>
              <a:ext uri="{FF2B5EF4-FFF2-40B4-BE49-F238E27FC236}">
                <a16:creationId xmlns:a16="http://schemas.microsoft.com/office/drawing/2014/main" id="{AE7410FD-D0BE-4A31-A666-A947FEF9A1E4}"/>
              </a:ext>
            </a:extLst>
          </p:cNvPr>
          <p:cNvGraphicFramePr>
            <a:graphicFrameLocks noGrp="1"/>
          </p:cNvGraphicFramePr>
          <p:nvPr>
            <p:extLst>
              <p:ext uri="{D42A27DB-BD31-4B8C-83A1-F6EECF244321}">
                <p14:modId xmlns:p14="http://schemas.microsoft.com/office/powerpoint/2010/main" val="2188384813"/>
              </p:ext>
            </p:extLst>
          </p:nvPr>
        </p:nvGraphicFramePr>
        <p:xfrm>
          <a:off x="601255" y="4008063"/>
          <a:ext cx="3222710" cy="2103120"/>
        </p:xfrm>
        <a:graphic>
          <a:graphicData uri="http://schemas.openxmlformats.org/drawingml/2006/table">
            <a:tbl>
              <a:tblPr firstRow="1" bandRow="1">
                <a:tableStyleId>{5C22544A-7EE6-4342-B048-85BDC9FD1C3A}</a:tableStyleId>
              </a:tblPr>
              <a:tblGrid>
                <a:gridCol w="1611355">
                  <a:extLst>
                    <a:ext uri="{9D8B030D-6E8A-4147-A177-3AD203B41FA5}">
                      <a16:colId xmlns:a16="http://schemas.microsoft.com/office/drawing/2014/main" val="313958649"/>
                    </a:ext>
                  </a:extLst>
                </a:gridCol>
                <a:gridCol w="1611355">
                  <a:extLst>
                    <a:ext uri="{9D8B030D-6E8A-4147-A177-3AD203B41FA5}">
                      <a16:colId xmlns:a16="http://schemas.microsoft.com/office/drawing/2014/main" val="839607339"/>
                    </a:ext>
                  </a:extLst>
                </a:gridCol>
              </a:tblGrid>
              <a:tr h="264607">
                <a:tc>
                  <a:txBody>
                    <a:bodyPr/>
                    <a:lstStyle/>
                    <a:p>
                      <a:r>
                        <a:rPr lang="en-US" dirty="0"/>
                        <a:t>Odds of dying</a:t>
                      </a:r>
                    </a:p>
                  </a:txBody>
                  <a:tcPr/>
                </a:tc>
                <a:tc>
                  <a:txBody>
                    <a:bodyPr/>
                    <a:lstStyle/>
                    <a:p>
                      <a:r>
                        <a:rPr lang="en-US" dirty="0"/>
                        <a:t>1 in</a:t>
                      </a:r>
                    </a:p>
                  </a:txBody>
                  <a:tcPr/>
                </a:tc>
                <a:extLst>
                  <a:ext uri="{0D108BD9-81ED-4DB2-BD59-A6C34878D82A}">
                    <a16:rowId xmlns:a16="http://schemas.microsoft.com/office/drawing/2014/main" val="4256074518"/>
                  </a:ext>
                </a:extLst>
              </a:tr>
              <a:tr h="264607">
                <a:tc>
                  <a:txBody>
                    <a:bodyPr/>
                    <a:lstStyle/>
                    <a:p>
                      <a:r>
                        <a:rPr lang="en-US" dirty="0"/>
                        <a:t>At All</a:t>
                      </a:r>
                    </a:p>
                  </a:txBody>
                  <a:tcPr/>
                </a:tc>
                <a:tc>
                  <a:txBody>
                    <a:bodyPr/>
                    <a:lstStyle/>
                    <a:p>
                      <a:r>
                        <a:rPr lang="en-US" dirty="0"/>
                        <a:t>113</a:t>
                      </a:r>
                    </a:p>
                  </a:txBody>
                  <a:tcPr/>
                </a:tc>
                <a:extLst>
                  <a:ext uri="{0D108BD9-81ED-4DB2-BD59-A6C34878D82A}">
                    <a16:rowId xmlns:a16="http://schemas.microsoft.com/office/drawing/2014/main" val="2840074970"/>
                  </a:ext>
                </a:extLst>
              </a:tr>
              <a:tr h="264607">
                <a:tc>
                  <a:txBody>
                    <a:bodyPr/>
                    <a:lstStyle/>
                    <a:p>
                      <a:r>
                        <a:rPr lang="en-US" dirty="0"/>
                        <a:t>Gunshot</a:t>
                      </a:r>
                    </a:p>
                  </a:txBody>
                  <a:tcPr/>
                </a:tc>
                <a:tc>
                  <a:txBody>
                    <a:bodyPr/>
                    <a:lstStyle/>
                    <a:p>
                      <a:r>
                        <a:rPr lang="en-US" dirty="0"/>
                        <a:t>25,000</a:t>
                      </a:r>
                    </a:p>
                  </a:txBody>
                  <a:tcPr/>
                </a:tc>
                <a:extLst>
                  <a:ext uri="{0D108BD9-81ED-4DB2-BD59-A6C34878D82A}">
                    <a16:rowId xmlns:a16="http://schemas.microsoft.com/office/drawing/2014/main" val="3693641744"/>
                  </a:ext>
                </a:extLst>
              </a:tr>
              <a:tr h="264607">
                <a:tc>
                  <a:txBody>
                    <a:bodyPr/>
                    <a:lstStyle/>
                    <a:p>
                      <a:r>
                        <a:rPr lang="en-US" dirty="0"/>
                        <a:t>Plane Crash</a:t>
                      </a:r>
                    </a:p>
                  </a:txBody>
                  <a:tcPr/>
                </a:tc>
                <a:tc>
                  <a:txBody>
                    <a:bodyPr/>
                    <a:lstStyle/>
                    <a:p>
                      <a:r>
                        <a:rPr lang="en-US" dirty="0"/>
                        <a:t>3.8 million</a:t>
                      </a:r>
                    </a:p>
                  </a:txBody>
                  <a:tcPr/>
                </a:tc>
                <a:extLst>
                  <a:ext uri="{0D108BD9-81ED-4DB2-BD59-A6C34878D82A}">
                    <a16:rowId xmlns:a16="http://schemas.microsoft.com/office/drawing/2014/main" val="3472494097"/>
                  </a:ext>
                </a:extLst>
              </a:tr>
              <a:tr h="264607">
                <a:tc>
                  <a:txBody>
                    <a:bodyPr/>
                    <a:lstStyle/>
                    <a:p>
                      <a:r>
                        <a:rPr lang="en-US" dirty="0"/>
                        <a:t>Lightning Strike</a:t>
                      </a:r>
                    </a:p>
                  </a:txBody>
                  <a:tcPr/>
                </a:tc>
                <a:tc>
                  <a:txBody>
                    <a:bodyPr/>
                    <a:lstStyle/>
                    <a:p>
                      <a:r>
                        <a:rPr lang="en-US" dirty="0"/>
                        <a:t>5.5 million</a:t>
                      </a:r>
                    </a:p>
                  </a:txBody>
                  <a:tcPr/>
                </a:tc>
                <a:extLst>
                  <a:ext uri="{0D108BD9-81ED-4DB2-BD59-A6C34878D82A}">
                    <a16:rowId xmlns:a16="http://schemas.microsoft.com/office/drawing/2014/main" val="3234690653"/>
                  </a:ext>
                </a:extLst>
              </a:tr>
            </a:tbl>
          </a:graphicData>
        </a:graphic>
      </p:graphicFrame>
      <p:pic>
        <p:nvPicPr>
          <p:cNvPr id="21" name="Audio 20">
            <a:hlinkClick r:id="" action="ppaction://media"/>
            <a:extLst>
              <a:ext uri="{FF2B5EF4-FFF2-40B4-BE49-F238E27FC236}">
                <a16:creationId xmlns:a16="http://schemas.microsoft.com/office/drawing/2014/main" id="{F2E5548B-5C31-4F04-A8B0-B9B9C2A6E65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24144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21933"/>
    </mc:Choice>
    <mc:Fallback>
      <p:transition spd="slow" advTm="1219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theme/theme1.xml><?xml version="1.0" encoding="utf-8"?>
<a:theme xmlns:a="http://schemas.openxmlformats.org/drawingml/2006/main" name="DividendVTI">
  <a:themeElements>
    <a:clrScheme name="AnalogousFromLightSeed_2SEEDS">
      <a:dk1>
        <a:srgbClr val="000000"/>
      </a:dk1>
      <a:lt1>
        <a:srgbClr val="FFFFFF"/>
      </a:lt1>
      <a:dk2>
        <a:srgbClr val="243341"/>
      </a:dk2>
      <a:lt2>
        <a:srgbClr val="E8E4E2"/>
      </a:lt2>
      <a:accent1>
        <a:srgbClr val="80A9A8"/>
      </a:accent1>
      <a:accent2>
        <a:srgbClr val="7FA2BA"/>
      </a:accent2>
      <a:accent3>
        <a:srgbClr val="969FC6"/>
      </a:accent3>
      <a:accent4>
        <a:srgbClr val="BA7F96"/>
      </a:accent4>
      <a:accent5>
        <a:srgbClr val="C69896"/>
      </a:accent5>
      <a:accent6>
        <a:srgbClr val="BA997F"/>
      </a:accent6>
      <a:hlink>
        <a:srgbClr val="A57759"/>
      </a:hlink>
      <a:folHlink>
        <a:srgbClr val="7F7F7F"/>
      </a:folHlink>
    </a:clrScheme>
    <a:fontScheme name="Dividend">
      <a:majorFont>
        <a:latin typeface="Century School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2908</TotalTime>
  <Words>504</Words>
  <Application>Microsoft Office PowerPoint</Application>
  <PresentationFormat>Widescreen</PresentationFormat>
  <Paragraphs>23</Paragraphs>
  <Slides>2</Slides>
  <Notes>2</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Calibri</vt:lpstr>
      <vt:lpstr>Century Schoolbook</vt:lpstr>
      <vt:lpstr>Franklin Gothic Book</vt:lpstr>
      <vt:lpstr>Gill Sans MT</vt:lpstr>
      <vt:lpstr>Wingdings 2</vt:lpstr>
      <vt:lpstr>DividendVTI</vt:lpstr>
      <vt:lpstr>Airline Safety</vt:lpstr>
      <vt:lpstr>Perception vs. reality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Airline Safety</dc:title>
  <dc:creator>Steven Miller</dc:creator>
  <cp:lastModifiedBy>Steven Miller</cp:lastModifiedBy>
  <cp:revision>4</cp:revision>
  <dcterms:created xsi:type="dcterms:W3CDTF">2019-11-17T03:54:47Z</dcterms:created>
  <dcterms:modified xsi:type="dcterms:W3CDTF">2019-11-19T04:23:46Z</dcterms:modified>
</cp:coreProperties>
</file>